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75" r:id="rId5"/>
    <p:sldId id="260" r:id="rId6"/>
    <p:sldId id="261" r:id="rId7"/>
    <p:sldId id="276" r:id="rId8"/>
    <p:sldId id="262" r:id="rId9"/>
    <p:sldId id="265" r:id="rId10"/>
  </p:sldIdLst>
  <p:sldSz cx="18288000" cy="10287000"/>
  <p:notesSz cx="6858000" cy="9144000"/>
  <p:embeddedFontLst>
    <p:embeddedFont>
      <p:font typeface="Source Han Sans JP" panose="020B0600070205080204" charset="-128"/>
      <p:regular r:id="rId12"/>
    </p:embeddedFont>
    <p:embeddedFont>
      <p:font typeface="Source Han Sans JP Bold" panose="020B0600070205080204" charset="-128"/>
      <p:regular r:id="rId13"/>
    </p:embeddedFont>
    <p:embeddedFont>
      <p:font typeface="Source Han Sans JP Heavy" panose="020B0600070205080204" charset="-128"/>
      <p:regular r:id="rId14"/>
    </p:embeddedFont>
    <p:embeddedFont>
      <p:font typeface="游ゴシック" panose="020B0400000000000000" pitchFamily="50" charset="-128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99338-FC7B-47A5-8E81-A2C7D402FCD5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4FA6-1572-407C-B2B0-6427376C9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77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C4FA6-1572-407C-B2B0-6427376C9BD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45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-9768671" y="-7038211"/>
            <a:ext cx="20946525" cy="17747419"/>
          </a:xfrm>
          <a:custGeom>
            <a:avLst/>
            <a:gdLst/>
            <a:ahLst/>
            <a:cxnLst/>
            <a:rect l="l" t="t" r="r" b="b"/>
            <a:pathLst>
              <a:path w="20946525" h="17747419">
                <a:moveTo>
                  <a:pt x="20946525" y="0"/>
                </a:moveTo>
                <a:lnTo>
                  <a:pt x="0" y="0"/>
                </a:lnTo>
                <a:lnTo>
                  <a:pt x="0" y="17747419"/>
                </a:lnTo>
                <a:lnTo>
                  <a:pt x="20946525" y="17747419"/>
                </a:lnTo>
                <a:lnTo>
                  <a:pt x="209465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5678293" y="294918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7" y="0"/>
                </a:lnTo>
                <a:lnTo>
                  <a:pt x="12765767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153813" y="5318738"/>
            <a:ext cx="12010237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altLang="ja-JP" sz="8999" b="1" spc="449" dirty="0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We should have</a:t>
            </a:r>
            <a:endParaRPr lang="en-US" sz="8999" b="1" spc="449" dirty="0">
              <a:solidFill>
                <a:srgbClr val="3C3333"/>
              </a:solidFill>
              <a:latin typeface="Source Han Sans JP Heavy"/>
              <a:ea typeface="Source Han Sans JP Heavy"/>
              <a:cs typeface="Source Han Sans JP Heavy"/>
              <a:sym typeface="Source Han Sans JP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58931" y="8445500"/>
            <a:ext cx="6005119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altLang="ja-JP" sz="3499" b="1" spc="524" dirty="0">
                <a:solidFill>
                  <a:srgbClr val="3C3333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IMAMURA</a:t>
            </a:r>
            <a:r>
              <a:rPr lang="ja-JP" altLang="en-US" sz="3499" b="1" spc="524" dirty="0">
                <a:solidFill>
                  <a:srgbClr val="3C3333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　</a:t>
            </a:r>
            <a:r>
              <a:rPr lang="en-US" altLang="ja-JP" sz="3499" b="1" spc="524" dirty="0">
                <a:solidFill>
                  <a:srgbClr val="3C3333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Yuto</a:t>
            </a:r>
            <a:endParaRPr lang="en-US" sz="3499" b="1" spc="524" dirty="0">
              <a:solidFill>
                <a:srgbClr val="3C3333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53813" y="6823693"/>
            <a:ext cx="12010237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8999" b="1" spc="449" dirty="0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proactiveness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441326"/>
            <a:ext cx="615242" cy="454024"/>
          </a:xfrm>
          <a:custGeom>
            <a:avLst/>
            <a:gdLst/>
            <a:ahLst/>
            <a:cxnLst/>
            <a:rect l="l" t="t" r="r" b="b"/>
            <a:pathLst>
              <a:path w="615242" h="454024">
                <a:moveTo>
                  <a:pt x="0" y="0"/>
                </a:moveTo>
                <a:lnTo>
                  <a:pt x="615242" y="0"/>
                </a:lnTo>
                <a:lnTo>
                  <a:pt x="615242" y="454024"/>
                </a:lnTo>
                <a:lnTo>
                  <a:pt x="0" y="454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113295" y="4638673"/>
            <a:ext cx="9142593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1" spc="899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3652836"/>
            <a:ext cx="4637859" cy="2518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01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6390458" y="3652837"/>
            <a:ext cx="0" cy="2981325"/>
          </a:xfrm>
          <a:prstGeom prst="line">
            <a:avLst/>
          </a:prstGeom>
          <a:ln w="19050" cap="flat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004315-005F-2910-DC49-A4BE9B3D5D00}"/>
              </a:ext>
            </a:extLst>
          </p:cNvPr>
          <p:cNvSpPr txBox="1"/>
          <p:nvPr/>
        </p:nvSpPr>
        <p:spPr>
          <a:xfrm>
            <a:off x="17561234" y="964561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Source Han Sans JP Heavy" panose="020B0600070205080204" charset="-128"/>
                <a:ea typeface="Source Han Sans JP Heavy" panose="020B0600070205080204" charset="-128"/>
              </a:rPr>
              <a:t>01</a:t>
            </a:r>
            <a:endParaRPr kumimoji="1" lang="ja-JP" altLang="en-US" sz="2000" dirty="0">
              <a:latin typeface="Source Han Sans JP Heavy" panose="020B0600070205080204" charset="-128"/>
              <a:ea typeface="Source Han Sans JP Heavy" panose="020B060007020508020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679661" y="515940"/>
            <a:ext cx="281613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6000" b="1" spc="750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Video</a:t>
            </a:r>
          </a:p>
        </p:txBody>
      </p:sp>
      <p:sp>
        <p:nvSpPr>
          <p:cNvPr id="10" name="Freeform 10"/>
          <p:cNvSpPr/>
          <p:nvPr/>
        </p:nvSpPr>
        <p:spPr>
          <a:xfrm>
            <a:off x="735753" y="881854"/>
            <a:ext cx="585894" cy="293692"/>
          </a:xfrm>
          <a:custGeom>
            <a:avLst/>
            <a:gdLst/>
            <a:ahLst/>
            <a:cxnLst/>
            <a:rect l="l" t="t" r="r" b="b"/>
            <a:pathLst>
              <a:path w="585894" h="293692">
                <a:moveTo>
                  <a:pt x="0" y="0"/>
                </a:moveTo>
                <a:lnTo>
                  <a:pt x="585894" y="0"/>
                </a:lnTo>
                <a:lnTo>
                  <a:pt x="585894" y="293692"/>
                </a:lnTo>
                <a:lnTo>
                  <a:pt x="0" y="293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1FF1AC7-C3EC-A138-FB4B-04E09013B68F}"/>
              </a:ext>
            </a:extLst>
          </p:cNvPr>
          <p:cNvSpPr txBox="1"/>
          <p:nvPr/>
        </p:nvSpPr>
        <p:spPr>
          <a:xfrm>
            <a:off x="17561234" y="964561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Source Han Sans JP Heavy" panose="020B0600070205080204" charset="-128"/>
                <a:ea typeface="Source Han Sans JP Heavy" panose="020B0600070205080204" charset="-128"/>
              </a:rPr>
              <a:t>02</a:t>
            </a:r>
            <a:endParaRPr kumimoji="1" lang="ja-JP" altLang="en-US" sz="2000" dirty="0">
              <a:latin typeface="Source Han Sans JP Heavy" panose="020B0600070205080204" charset="-128"/>
              <a:ea typeface="Source Han Sans JP Heavy" panose="020B0600070205080204" charset="-128"/>
            </a:endParaRPr>
          </a:p>
        </p:txBody>
      </p:sp>
      <p:pic>
        <p:nvPicPr>
          <p:cNvPr id="12" name="p3movie">
            <a:hlinkClick r:id="" action="ppaction://media"/>
            <a:extLst>
              <a:ext uri="{FF2B5EF4-FFF2-40B4-BE49-F238E27FC236}">
                <a16:creationId xmlns:a16="http://schemas.microsoft.com/office/drawing/2014/main" id="{93BE8586-7734-1E55-5FEB-078BAE488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52922" y="399190"/>
            <a:ext cx="4982155" cy="8857165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8B3A4E40-B50E-49EF-001D-579BF5C51713}"/>
              </a:ext>
            </a:extLst>
          </p:cNvPr>
          <p:cNvSpPr txBox="1"/>
          <p:nvPr/>
        </p:nvSpPr>
        <p:spPr>
          <a:xfrm>
            <a:off x="1629089" y="3199094"/>
            <a:ext cx="3783754" cy="469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ja-JP" altLang="en-US" sz="36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・</a:t>
            </a:r>
            <a:r>
              <a:rPr lang="en-US" altLang="ja-JP" sz="36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 Japan</a:t>
            </a:r>
            <a:endParaRPr lang="en-US" sz="3600" spc="375" dirty="0">
              <a:solidFill>
                <a:srgbClr val="4D4B4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6418C08-038A-71F4-1466-E3A56C81CA6A}"/>
              </a:ext>
            </a:extLst>
          </p:cNvPr>
          <p:cNvSpPr txBox="1"/>
          <p:nvPr/>
        </p:nvSpPr>
        <p:spPr>
          <a:xfrm>
            <a:off x="13069128" y="3199094"/>
            <a:ext cx="3783754" cy="469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ja-JP" altLang="en-US" sz="36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・</a:t>
            </a:r>
            <a:r>
              <a:rPr lang="en-US" altLang="ja-JP" sz="36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 Overseas</a:t>
            </a:r>
            <a:endParaRPr lang="en-US" sz="3600" spc="375" dirty="0">
              <a:solidFill>
                <a:srgbClr val="4D4B4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3C3A467F-6BF9-36B8-E5AE-70F34A2A4188}"/>
              </a:ext>
            </a:extLst>
          </p:cNvPr>
          <p:cNvGrpSpPr/>
          <p:nvPr/>
        </p:nvGrpSpPr>
        <p:grpSpPr>
          <a:xfrm>
            <a:off x="1029888" y="4005725"/>
            <a:ext cx="4982156" cy="5244375"/>
            <a:chOff x="1029888" y="4005725"/>
            <a:chExt cx="4982156" cy="5244375"/>
          </a:xfrm>
        </p:grpSpPr>
        <p:pic>
          <p:nvPicPr>
            <p:cNvPr id="1026" name="Picture 2" descr="画像で検索｜無料イラスト・フリー素材なら「イラストAC」">
              <a:extLst>
                <a:ext uri="{FF2B5EF4-FFF2-40B4-BE49-F238E27FC236}">
                  <a16:creationId xmlns:a16="http://schemas.microsoft.com/office/drawing/2014/main" id="{4F77AC76-9B15-6CFB-5D0C-4C7D30973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888" y="4005725"/>
              <a:ext cx="4982156" cy="5244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6B886F5-00AC-5E76-2DC1-676F7B8D932F}"/>
                </a:ext>
              </a:extLst>
            </p:cNvPr>
            <p:cNvSpPr txBox="1"/>
            <p:nvPr/>
          </p:nvSpPr>
          <p:spPr>
            <a:xfrm>
              <a:off x="1321647" y="4933602"/>
              <a:ext cx="2394379" cy="419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400" spc="125" dirty="0">
                  <a:solidFill>
                    <a:srgbClr val="4D4B4B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I'm so sorry!</a:t>
              </a: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54734337-FD86-CA81-F5BA-00AD7217CD63}"/>
              </a:ext>
            </a:extLst>
          </p:cNvPr>
          <p:cNvGrpSpPr/>
          <p:nvPr/>
        </p:nvGrpSpPr>
        <p:grpSpPr>
          <a:xfrm>
            <a:off x="12469927" y="4005725"/>
            <a:ext cx="4982156" cy="5244375"/>
            <a:chOff x="12469927" y="4005725"/>
            <a:chExt cx="4982156" cy="5244375"/>
          </a:xfrm>
        </p:grpSpPr>
        <p:pic>
          <p:nvPicPr>
            <p:cNvPr id="18" name="Picture 2" descr="画像で検索｜無料イラスト・フリー素材なら「イラストAC」">
              <a:extLst>
                <a:ext uri="{FF2B5EF4-FFF2-40B4-BE49-F238E27FC236}">
                  <a16:creationId xmlns:a16="http://schemas.microsoft.com/office/drawing/2014/main" id="{B5F85914-274C-F794-4BF6-C6FFF8955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927" y="4005725"/>
              <a:ext cx="4982156" cy="5244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3CFB889D-DB1F-B391-B31D-CBD49A7B4D89}"/>
                </a:ext>
              </a:extLst>
            </p:cNvPr>
            <p:cNvSpPr txBox="1"/>
            <p:nvPr/>
          </p:nvSpPr>
          <p:spPr>
            <a:xfrm>
              <a:off x="12801600" y="4493065"/>
              <a:ext cx="2441044" cy="13008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000" spc="125" dirty="0">
                  <a:solidFill>
                    <a:srgbClr val="4D4B4B"/>
                  </a:solidFill>
                  <a:latin typeface="Source Han Sans JP"/>
                  <a:ea typeface="Source Han Sans JP"/>
                  <a:cs typeface="Source Han Sans JP"/>
                  <a:sym typeface="Source Han Sans JP"/>
                </a:rPr>
                <a:t>Hey, the next round of coffee is on me!</a:t>
              </a: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AAA1B5E-D84C-348E-C2F8-E860168B473D}"/>
              </a:ext>
            </a:extLst>
          </p:cNvPr>
          <p:cNvGrpSpPr/>
          <p:nvPr/>
        </p:nvGrpSpPr>
        <p:grpSpPr>
          <a:xfrm>
            <a:off x="1830168" y="4250056"/>
            <a:ext cx="15022714" cy="4156225"/>
            <a:chOff x="1830168" y="4250056"/>
            <a:chExt cx="15022714" cy="4156225"/>
          </a:xfrm>
        </p:grpSpPr>
        <p:sp>
          <p:nvSpPr>
            <p:cNvPr id="24" name="四角形: 角を丸くする 23">
              <a:extLst>
                <a:ext uri="{FF2B5EF4-FFF2-40B4-BE49-F238E27FC236}">
                  <a16:creationId xmlns:a16="http://schemas.microsoft.com/office/drawing/2014/main" id="{3FB68BF8-7FD8-1835-98A6-9B0B18143E4A}"/>
                </a:ext>
              </a:extLst>
            </p:cNvPr>
            <p:cNvSpPr>
              <a:spLocks/>
            </p:cNvSpPr>
            <p:nvPr/>
          </p:nvSpPr>
          <p:spPr>
            <a:xfrm>
              <a:off x="1830168" y="4250056"/>
              <a:ext cx="14627662" cy="415622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07B2D3C6-19B2-0CDC-96E3-4BF12977C8E8}"/>
                </a:ext>
              </a:extLst>
            </p:cNvPr>
            <p:cNvSpPr txBox="1">
              <a:spLocks/>
            </p:cNvSpPr>
            <p:nvPr/>
          </p:nvSpPr>
          <p:spPr>
            <a:xfrm>
              <a:off x="2070082" y="4933602"/>
              <a:ext cx="14782800" cy="3027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altLang="ja-JP" sz="6000" b="1" spc="449" dirty="0">
                  <a:solidFill>
                    <a:srgbClr val="3C3333"/>
                  </a:solidFill>
                  <a:latin typeface="Source Han Sans JP Heavy"/>
                  <a:ea typeface="Source Han Sans JP Heavy"/>
                  <a:cs typeface="Source Han Sans JP Heavy"/>
                  <a:sym typeface="Source Han Sans JP Heavy"/>
                </a:rPr>
                <a:t>Why do you think such a gap in perception exists?</a:t>
              </a:r>
              <a:endParaRPr lang="en-US" sz="6000" b="1" spc="449" dirty="0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16BB-A374-6376-C447-F31289E08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>
            <a:extLst>
              <a:ext uri="{FF2B5EF4-FFF2-40B4-BE49-F238E27FC236}">
                <a16:creationId xmlns:a16="http://schemas.microsoft.com/office/drawing/2014/main" id="{2EA28008-1DCE-00B8-C720-8077E3288E2F}"/>
              </a:ext>
            </a:extLst>
          </p:cNvPr>
          <p:cNvSpPr txBox="1"/>
          <p:nvPr/>
        </p:nvSpPr>
        <p:spPr>
          <a:xfrm>
            <a:off x="1679661" y="515940"/>
            <a:ext cx="357813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ja-JP" sz="6000" b="1" spc="750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Answer</a:t>
            </a:r>
            <a:endParaRPr lang="en-US" sz="6000" b="1" spc="750" dirty="0">
              <a:solidFill>
                <a:srgbClr val="4D4B4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AFD4AB4E-F9AD-A64D-783B-CFE9C4020219}"/>
              </a:ext>
            </a:extLst>
          </p:cNvPr>
          <p:cNvSpPr/>
          <p:nvPr/>
        </p:nvSpPr>
        <p:spPr>
          <a:xfrm>
            <a:off x="735753" y="881854"/>
            <a:ext cx="585894" cy="293692"/>
          </a:xfrm>
          <a:custGeom>
            <a:avLst/>
            <a:gdLst/>
            <a:ahLst/>
            <a:cxnLst/>
            <a:rect l="l" t="t" r="r" b="b"/>
            <a:pathLst>
              <a:path w="585894" h="293692">
                <a:moveTo>
                  <a:pt x="0" y="0"/>
                </a:moveTo>
                <a:lnTo>
                  <a:pt x="585894" y="0"/>
                </a:lnTo>
                <a:lnTo>
                  <a:pt x="585894" y="293692"/>
                </a:lnTo>
                <a:lnTo>
                  <a:pt x="0" y="29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84F3DF3-D586-B24C-547E-F0198D033125}"/>
              </a:ext>
            </a:extLst>
          </p:cNvPr>
          <p:cNvSpPr txBox="1"/>
          <p:nvPr/>
        </p:nvSpPr>
        <p:spPr>
          <a:xfrm>
            <a:off x="3429000" y="1943100"/>
            <a:ext cx="10487025" cy="1391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ja-JP" altLang="en-US" sz="5400" b="1" spc="449" dirty="0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・</a:t>
            </a:r>
            <a:r>
              <a:rPr lang="en-US" altLang="ja-JP" sz="5400" b="1" spc="449" dirty="0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A</a:t>
            </a:r>
            <a:r>
              <a:rPr lang="en-US" sz="5400" b="1" spc="449" dirty="0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nother sense of value.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BB6F8925-1B52-23E9-1C43-045D24F4D538}"/>
              </a:ext>
            </a:extLst>
          </p:cNvPr>
          <p:cNvGrpSpPr/>
          <p:nvPr/>
        </p:nvGrpSpPr>
        <p:grpSpPr>
          <a:xfrm>
            <a:off x="798524" y="4673756"/>
            <a:ext cx="5260951" cy="4375229"/>
            <a:chOff x="798524" y="4673756"/>
            <a:chExt cx="5260951" cy="4375229"/>
          </a:xfrm>
        </p:grpSpPr>
        <p:pic>
          <p:nvPicPr>
            <p:cNvPr id="2050" name="Picture 2" descr="男性＋フキダシのイラスト｜商用可・フリーイラスト素材｜ソコスト">
              <a:extLst>
                <a:ext uri="{FF2B5EF4-FFF2-40B4-BE49-F238E27FC236}">
                  <a16:creationId xmlns:a16="http://schemas.microsoft.com/office/drawing/2014/main" id="{F4F815AE-7CED-6C3A-1B14-34B1A0E82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24" y="5372100"/>
              <a:ext cx="5260951" cy="367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F4ACDAE7-D792-7006-DFC4-25C549B867C6}"/>
                </a:ext>
              </a:extLst>
            </p:cNvPr>
            <p:cNvSpPr txBox="1"/>
            <p:nvPr/>
          </p:nvSpPr>
          <p:spPr>
            <a:xfrm>
              <a:off x="1679661" y="4673756"/>
              <a:ext cx="4286925" cy="4697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ja-JP" altLang="en-US" sz="4000" spc="375" dirty="0">
                  <a:solidFill>
                    <a:srgbClr val="4D4B4B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・</a:t>
              </a:r>
              <a:r>
                <a:rPr lang="en-US" altLang="ja-JP" sz="4000" spc="375" dirty="0">
                  <a:solidFill>
                    <a:srgbClr val="4D4B4B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In American</a:t>
              </a:r>
              <a:endParaRPr lang="en-US" sz="40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C67FA3EA-B489-8614-472C-542A1D7747DF}"/>
                </a:ext>
              </a:extLst>
            </p:cNvPr>
            <p:cNvSpPr txBox="1"/>
            <p:nvPr/>
          </p:nvSpPr>
          <p:spPr>
            <a:xfrm>
              <a:off x="1315960" y="5394440"/>
              <a:ext cx="46449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600" dirty="0"/>
                <a:t>・</a:t>
              </a:r>
              <a:r>
                <a:rPr kumimoji="1" lang="en-US" altLang="ja-JP" sz="3600" dirty="0"/>
                <a:t>apologize means to</a:t>
              </a:r>
              <a:r>
                <a:rPr kumimoji="1" lang="ja-JP" altLang="en-US" sz="3600" dirty="0"/>
                <a:t>　</a:t>
              </a:r>
              <a:r>
                <a:rPr kumimoji="1" lang="en-US" altLang="ja-JP" sz="3600" dirty="0"/>
                <a:t>accept my faults. </a:t>
              </a:r>
              <a:endParaRPr kumimoji="1" lang="ja-JP" altLang="en-US" sz="3600" dirty="0"/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E37E499F-7AB1-5BDA-1AC7-1CE96C68CE69}"/>
              </a:ext>
            </a:extLst>
          </p:cNvPr>
          <p:cNvGrpSpPr/>
          <p:nvPr/>
        </p:nvGrpSpPr>
        <p:grpSpPr>
          <a:xfrm>
            <a:off x="11711089" y="4673756"/>
            <a:ext cx="5260951" cy="4375229"/>
            <a:chOff x="11711089" y="4673756"/>
            <a:chExt cx="5260951" cy="4375229"/>
          </a:xfrm>
        </p:grpSpPr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8400CD97-34E0-0E66-4000-ABA66EC20946}"/>
                </a:ext>
              </a:extLst>
            </p:cNvPr>
            <p:cNvSpPr txBox="1"/>
            <p:nvPr/>
          </p:nvSpPr>
          <p:spPr>
            <a:xfrm>
              <a:off x="12321416" y="4673756"/>
              <a:ext cx="3783754" cy="4697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ja-JP" altLang="en-US" sz="4000" spc="375" dirty="0">
                  <a:solidFill>
                    <a:srgbClr val="4D4B4B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・</a:t>
              </a:r>
              <a:r>
                <a:rPr lang="en-US" altLang="ja-JP" sz="4000" spc="375" dirty="0">
                  <a:solidFill>
                    <a:srgbClr val="4D4B4B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In Japan</a:t>
              </a:r>
              <a:endParaRPr lang="en-US" sz="40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endParaRPr>
            </a:p>
          </p:txBody>
        </p:sp>
        <p:pic>
          <p:nvPicPr>
            <p:cNvPr id="22" name="Picture 2" descr="男性＋フキダシのイラスト｜商用可・フリーイラスト素材｜ソコスト">
              <a:extLst>
                <a:ext uri="{FF2B5EF4-FFF2-40B4-BE49-F238E27FC236}">
                  <a16:creationId xmlns:a16="http://schemas.microsoft.com/office/drawing/2014/main" id="{FCC22B09-6F58-C873-0B17-D1FAEF542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1089" y="5372100"/>
              <a:ext cx="5260951" cy="367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73ACA19F-5F14-E10D-38D3-0676D0C9CB9E}"/>
                </a:ext>
              </a:extLst>
            </p:cNvPr>
            <p:cNvSpPr txBox="1"/>
            <p:nvPr/>
          </p:nvSpPr>
          <p:spPr>
            <a:xfrm>
              <a:off x="12228525" y="5394440"/>
              <a:ext cx="46449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600" dirty="0"/>
                <a:t>・</a:t>
              </a:r>
              <a:r>
                <a:rPr kumimoji="1" lang="en-US" altLang="ja-JP" sz="3600" dirty="0"/>
                <a:t>they want to communicate smooth.</a:t>
              </a:r>
              <a:endParaRPr kumimoji="1" lang="ja-JP" altLang="en-US" sz="3600" dirty="0"/>
            </a:p>
          </p:txBody>
        </p:sp>
      </p:grp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AD081347-951F-7117-A39B-4A5C2EE6E16D}"/>
              </a:ext>
            </a:extLst>
          </p:cNvPr>
          <p:cNvCxnSpPr/>
          <p:nvPr/>
        </p:nvCxnSpPr>
        <p:spPr>
          <a:xfrm>
            <a:off x="8915400" y="3695700"/>
            <a:ext cx="0" cy="659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BC2733E-9AAB-50A2-459C-05696006FBF5}"/>
              </a:ext>
            </a:extLst>
          </p:cNvPr>
          <p:cNvSpPr txBox="1"/>
          <p:nvPr/>
        </p:nvSpPr>
        <p:spPr>
          <a:xfrm>
            <a:off x="17561234" y="964561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Source Han Sans JP Heavy" panose="020B0600070205080204" charset="-128"/>
                <a:ea typeface="Source Han Sans JP Heavy" panose="020B0600070205080204" charset="-128"/>
              </a:rPr>
              <a:t>03</a:t>
            </a:r>
            <a:endParaRPr kumimoji="1" lang="ja-JP" altLang="en-US" sz="2000" dirty="0">
              <a:latin typeface="Source Han Sans JP Heavy" panose="020B0600070205080204" charset="-128"/>
              <a:ea typeface="Source Han Sans JP Heavy" panose="020B060007020508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24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1679661" y="515940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b="1" spc="750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Another example</a:t>
            </a:r>
            <a:endParaRPr lang="en-US" sz="5000" b="1" spc="750" dirty="0">
              <a:solidFill>
                <a:srgbClr val="4D4B4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735753" y="881854"/>
            <a:ext cx="585894" cy="293692"/>
          </a:xfrm>
          <a:custGeom>
            <a:avLst/>
            <a:gdLst/>
            <a:ahLst/>
            <a:cxnLst/>
            <a:rect l="l" t="t" r="r" b="b"/>
            <a:pathLst>
              <a:path w="585894" h="293692">
                <a:moveTo>
                  <a:pt x="0" y="0"/>
                </a:moveTo>
                <a:lnTo>
                  <a:pt x="585894" y="0"/>
                </a:lnTo>
                <a:lnTo>
                  <a:pt x="585894" y="293692"/>
                </a:lnTo>
                <a:lnTo>
                  <a:pt x="0" y="29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66186D2-348A-A25E-9EE5-3465810AFB50}"/>
              </a:ext>
            </a:extLst>
          </p:cNvPr>
          <p:cNvSpPr txBox="1"/>
          <p:nvPr/>
        </p:nvSpPr>
        <p:spPr>
          <a:xfrm>
            <a:off x="17561234" y="964561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Source Han Sans JP Heavy" panose="020B0600070205080204" charset="-128"/>
                <a:ea typeface="Source Han Sans JP Heavy" panose="020B0600070205080204" charset="-128"/>
              </a:rPr>
              <a:t>04</a:t>
            </a:r>
            <a:endParaRPr kumimoji="1" lang="ja-JP" altLang="en-US" sz="2000" dirty="0">
              <a:latin typeface="Source Han Sans JP Heavy" panose="020B0600070205080204" charset="-128"/>
              <a:ea typeface="Source Han Sans JP Heavy" panose="020B0600070205080204" charset="-128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25D5CCB0-1DEA-A648-8F1E-04F03A48019D}"/>
              </a:ext>
            </a:extLst>
          </p:cNvPr>
          <p:cNvSpPr txBox="1"/>
          <p:nvPr/>
        </p:nvSpPr>
        <p:spPr>
          <a:xfrm>
            <a:off x="867985" y="1501098"/>
            <a:ext cx="5320501" cy="1391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ja-JP" altLang="en-US" sz="4400" b="1" spc="449" dirty="0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・</a:t>
            </a:r>
            <a:r>
              <a:rPr lang="en-US" altLang="ja-JP" sz="4400" b="1" spc="449" dirty="0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In meeting</a:t>
            </a:r>
            <a:endParaRPr lang="en-US" sz="4400" b="1" spc="449" dirty="0">
              <a:solidFill>
                <a:srgbClr val="3C3333"/>
              </a:solidFill>
              <a:latin typeface="Source Han Sans JP Heavy"/>
              <a:ea typeface="Source Han Sans JP Heavy"/>
              <a:cs typeface="Source Han Sans JP Heavy"/>
              <a:sym typeface="Source Han Sans JP Heavy"/>
            </a:endParaRPr>
          </a:p>
        </p:txBody>
      </p:sp>
      <p:pic>
        <p:nvPicPr>
          <p:cNvPr id="3074" name="Picture 2" descr="会議の写真素材｜写真素材なら「写真AC」無料（フリー）ダウンロードOK">
            <a:extLst>
              <a:ext uri="{FF2B5EF4-FFF2-40B4-BE49-F238E27FC236}">
                <a16:creationId xmlns:a16="http://schemas.microsoft.com/office/drawing/2014/main" id="{695A9AB7-DCB2-082F-1409-6E84FBF5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634" y="322733"/>
            <a:ext cx="4352878" cy="264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B753BBD-DF0D-A02C-1874-6ED1D3612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9633" y="3238500"/>
            <a:ext cx="4352879" cy="26214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312B729-22F3-0C38-AF44-7FB89DECB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4350" y="6116736"/>
            <a:ext cx="4352879" cy="2901919"/>
          </a:xfrm>
          <a:prstGeom prst="rect">
            <a:avLst/>
          </a:prstGeom>
        </p:spPr>
      </p:pic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4B119469-57B6-0DE7-7A86-07E16C26823D}"/>
              </a:ext>
            </a:extLst>
          </p:cNvPr>
          <p:cNvCxnSpPr/>
          <p:nvPr/>
        </p:nvCxnSpPr>
        <p:spPr>
          <a:xfrm>
            <a:off x="6781800" y="3695700"/>
            <a:ext cx="0" cy="659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9">
            <a:extLst>
              <a:ext uri="{FF2B5EF4-FFF2-40B4-BE49-F238E27FC236}">
                <a16:creationId xmlns:a16="http://schemas.microsoft.com/office/drawing/2014/main" id="{52217474-9140-7335-CC9B-4C9C5D118517}"/>
              </a:ext>
            </a:extLst>
          </p:cNvPr>
          <p:cNvSpPr txBox="1"/>
          <p:nvPr/>
        </p:nvSpPr>
        <p:spPr>
          <a:xfrm>
            <a:off x="8044828" y="3698577"/>
            <a:ext cx="4286925" cy="469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ja-JP" altLang="en-US" sz="40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・</a:t>
            </a:r>
            <a:r>
              <a:rPr lang="en-US" altLang="ja-JP" sz="40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 Overseas</a:t>
            </a:r>
            <a:endParaRPr lang="en-US" sz="4000" spc="375" dirty="0">
              <a:solidFill>
                <a:srgbClr val="4D4B4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365DFADD-6138-C710-75A4-24728FADC0F8}"/>
              </a:ext>
            </a:extLst>
          </p:cNvPr>
          <p:cNvSpPr txBox="1"/>
          <p:nvPr/>
        </p:nvSpPr>
        <p:spPr>
          <a:xfrm>
            <a:off x="1231848" y="3695700"/>
            <a:ext cx="4286925" cy="469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ja-JP" altLang="en-US" sz="40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・</a:t>
            </a:r>
            <a:r>
              <a:rPr lang="en-US" altLang="ja-JP" sz="40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 Japan</a:t>
            </a:r>
            <a:endParaRPr lang="en-US" sz="4000" spc="375" dirty="0">
              <a:solidFill>
                <a:srgbClr val="4D4B4B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</p:txBody>
      </p:sp>
      <p:pic>
        <p:nvPicPr>
          <p:cNvPr id="3082" name="Picture 10" descr="会議で黙り込む人たちのイラスト | グラレコ風イラストのフリー素材集【イラストバンク グラレコ支店】">
            <a:extLst>
              <a:ext uri="{FF2B5EF4-FFF2-40B4-BE49-F238E27FC236}">
                <a16:creationId xmlns:a16="http://schemas.microsoft.com/office/drawing/2014/main" id="{6015723B-783C-CD15-A824-31E9F6A3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41" y="4495496"/>
            <a:ext cx="4736747" cy="473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会議で話し合いをする人たちのイラスト | グラレコ風イラストのフリー素材集【イラストバンク グラレコ支店】">
            <a:extLst>
              <a:ext uri="{FF2B5EF4-FFF2-40B4-BE49-F238E27FC236}">
                <a16:creationId xmlns:a16="http://schemas.microsoft.com/office/drawing/2014/main" id="{A4CE991E-7C92-090D-6088-8C1BA906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56" y="4645925"/>
            <a:ext cx="4586318" cy="458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C1313345-7762-85EE-EEBA-32747CE80E95}"/>
              </a:ext>
            </a:extLst>
          </p:cNvPr>
          <p:cNvGrpSpPr/>
          <p:nvPr/>
        </p:nvGrpSpPr>
        <p:grpSpPr>
          <a:xfrm>
            <a:off x="445677" y="6394293"/>
            <a:ext cx="16929082" cy="2864077"/>
            <a:chOff x="445677" y="6394293"/>
            <a:chExt cx="16929082" cy="2864077"/>
          </a:xfrm>
        </p:grpSpPr>
        <p:sp>
          <p:nvSpPr>
            <p:cNvPr id="33" name="四角形: 角を丸くする 32">
              <a:extLst>
                <a:ext uri="{FF2B5EF4-FFF2-40B4-BE49-F238E27FC236}">
                  <a16:creationId xmlns:a16="http://schemas.microsoft.com/office/drawing/2014/main" id="{0C250214-5829-65E4-63FA-9CE992442C1A}"/>
                </a:ext>
              </a:extLst>
            </p:cNvPr>
            <p:cNvSpPr>
              <a:spLocks/>
            </p:cNvSpPr>
            <p:nvPr/>
          </p:nvSpPr>
          <p:spPr>
            <a:xfrm>
              <a:off x="1428331" y="6394293"/>
              <a:ext cx="14627662" cy="286407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C929F045-4D41-4CC4-C9CD-5D29C8AFFC89}"/>
                </a:ext>
              </a:extLst>
            </p:cNvPr>
            <p:cNvSpPr txBox="1">
              <a:spLocks/>
            </p:cNvSpPr>
            <p:nvPr/>
          </p:nvSpPr>
          <p:spPr>
            <a:xfrm>
              <a:off x="445677" y="6764525"/>
              <a:ext cx="16929082" cy="1411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400" b="1" spc="449" dirty="0">
                  <a:solidFill>
                    <a:srgbClr val="3C3333"/>
                  </a:solidFill>
                  <a:latin typeface="Source Han Sans JP Heavy"/>
                  <a:ea typeface="Source Han Sans JP Heavy"/>
                  <a:cs typeface="Source Han Sans JP Heavy"/>
                  <a:sym typeface="Source Han Sans JP Heavy"/>
                </a:rPr>
                <a:t>we must incorporate proactiveness.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934200" y="4110036"/>
            <a:ext cx="9142593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1" spc="899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From an economic perspective.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6758" y="3405982"/>
            <a:ext cx="52837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02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6390458" y="3652837"/>
            <a:ext cx="0" cy="2981325"/>
          </a:xfrm>
          <a:prstGeom prst="line">
            <a:avLst/>
          </a:prstGeom>
          <a:ln w="19050" cap="flat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74EDBD3-0B3A-A963-B27B-F2734657E113}"/>
              </a:ext>
            </a:extLst>
          </p:cNvPr>
          <p:cNvSpPr txBox="1"/>
          <p:nvPr/>
        </p:nvSpPr>
        <p:spPr>
          <a:xfrm>
            <a:off x="17561234" y="964561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Source Han Sans JP Heavy" panose="020B0600070205080204" charset="-128"/>
                <a:ea typeface="Source Han Sans JP Heavy" panose="020B0600070205080204" charset="-128"/>
              </a:rPr>
              <a:t>05</a:t>
            </a:r>
            <a:endParaRPr kumimoji="1" lang="ja-JP" altLang="en-US" sz="2000" dirty="0">
              <a:latin typeface="Source Han Sans JP Heavy" panose="020B0600070205080204" charset="-128"/>
              <a:ea typeface="Source Han Sans JP Heavy" panose="020B060007020508020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4540A-AA0E-D8DD-E882-66070929D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E6549B2-B529-8ED7-CFE9-21DC6AF7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095"/>
            <a:ext cx="10439400" cy="595681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F74B517E-CBB9-C299-C81D-0535FE8A4FDE}"/>
              </a:ext>
            </a:extLst>
          </p:cNvPr>
          <p:cNvSpPr/>
          <p:nvPr/>
        </p:nvSpPr>
        <p:spPr>
          <a:xfrm>
            <a:off x="735753" y="881854"/>
            <a:ext cx="585894" cy="293692"/>
          </a:xfrm>
          <a:custGeom>
            <a:avLst/>
            <a:gdLst/>
            <a:ahLst/>
            <a:cxnLst/>
            <a:rect l="l" t="t" r="r" b="b"/>
            <a:pathLst>
              <a:path w="585894" h="293692">
                <a:moveTo>
                  <a:pt x="0" y="0"/>
                </a:moveTo>
                <a:lnTo>
                  <a:pt x="585894" y="0"/>
                </a:lnTo>
                <a:lnTo>
                  <a:pt x="585894" y="293692"/>
                </a:lnTo>
                <a:lnTo>
                  <a:pt x="0" y="29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3888DA5-9D38-26B9-F83A-A3567D8C52F8}"/>
              </a:ext>
            </a:extLst>
          </p:cNvPr>
          <p:cNvSpPr txBox="1"/>
          <p:nvPr/>
        </p:nvSpPr>
        <p:spPr>
          <a:xfrm>
            <a:off x="13257802" y="4064489"/>
            <a:ext cx="1803981" cy="46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781" b="1" spc="139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Client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1598CA3-F440-E10E-C19A-58A55CC3BBB6}"/>
              </a:ext>
            </a:extLst>
          </p:cNvPr>
          <p:cNvSpPr txBox="1"/>
          <p:nvPr/>
        </p:nvSpPr>
        <p:spPr>
          <a:xfrm>
            <a:off x="12259702" y="3013284"/>
            <a:ext cx="5310631" cy="2571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60"/>
              </a:lnSpc>
            </a:pPr>
            <a:r>
              <a:rPr lang="en-US" altLang="ja-JP" sz="4000" dirty="0"/>
              <a:t>Japan is about 60%.</a:t>
            </a:r>
          </a:p>
          <a:p>
            <a:pPr algn="just">
              <a:lnSpc>
                <a:spcPts val="3960"/>
              </a:lnSpc>
            </a:pPr>
            <a:r>
              <a:rPr lang="en-US" altLang="ja-JP" sz="4000" dirty="0"/>
              <a:t> </a:t>
            </a:r>
          </a:p>
          <a:p>
            <a:pPr algn="just">
              <a:lnSpc>
                <a:spcPts val="3960"/>
              </a:lnSpc>
            </a:pPr>
            <a:r>
              <a:rPr lang="en-US" altLang="ja-JP" sz="4000" dirty="0"/>
              <a:t>America is about 90%.</a:t>
            </a:r>
          </a:p>
          <a:p>
            <a:pPr algn="just">
              <a:lnSpc>
                <a:spcPts val="3960"/>
              </a:lnSpc>
            </a:pPr>
            <a:endParaRPr lang="en-US" sz="4000" spc="330" dirty="0">
              <a:solidFill>
                <a:srgbClr val="4D4B4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 algn="just">
              <a:lnSpc>
                <a:spcPts val="3960"/>
              </a:lnSpc>
            </a:pPr>
            <a:r>
              <a:rPr lang="en-US" altLang="ja-JP" sz="4000" dirty="0"/>
              <a:t>UK is about 93%</a:t>
            </a:r>
            <a:endParaRPr lang="en-US" sz="4000" spc="330" dirty="0">
              <a:solidFill>
                <a:srgbClr val="4D4B4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FE33530-FE21-D5C2-E40D-6FA583B6E0A8}"/>
              </a:ext>
            </a:extLst>
          </p:cNvPr>
          <p:cNvSpPr txBox="1"/>
          <p:nvPr/>
        </p:nvSpPr>
        <p:spPr>
          <a:xfrm>
            <a:off x="14699436" y="5959586"/>
            <a:ext cx="1803981" cy="96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781" b="1" spc="139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KOTO</a:t>
            </a:r>
          </a:p>
          <a:p>
            <a:pPr algn="ctr">
              <a:lnSpc>
                <a:spcPts val="3894"/>
              </a:lnSpc>
            </a:pPr>
            <a:r>
              <a:rPr lang="en-US" sz="2781" b="1" spc="139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Creative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E256150-C8FD-97BE-DE0F-EBE6AC46F414}"/>
              </a:ext>
            </a:extLst>
          </p:cNvPr>
          <p:cNvSpPr txBox="1"/>
          <p:nvPr/>
        </p:nvSpPr>
        <p:spPr>
          <a:xfrm>
            <a:off x="17561234" y="964561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Source Han Sans JP Heavy" panose="020B0600070205080204" charset="-128"/>
                <a:ea typeface="Source Han Sans JP Heavy" panose="020B0600070205080204" charset="-128"/>
              </a:rPr>
              <a:t>06</a:t>
            </a:r>
            <a:endParaRPr kumimoji="1" lang="ja-JP" altLang="en-US" sz="2000" dirty="0">
              <a:latin typeface="Source Han Sans JP Heavy" panose="020B0600070205080204" charset="-128"/>
              <a:ea typeface="Source Han Sans JP Heavy" panose="020B0600070205080204" charset="-128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51ED338-CBCE-896F-ABF0-FBDF23BB61D7}"/>
              </a:ext>
            </a:extLst>
          </p:cNvPr>
          <p:cNvSpPr txBox="1"/>
          <p:nvPr/>
        </p:nvSpPr>
        <p:spPr>
          <a:xfrm>
            <a:off x="533400" y="11942"/>
            <a:ext cx="7337595" cy="1393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altLang="ja-JP" sz="5400" b="1" dirty="0"/>
              <a:t>Percentage of Workers</a:t>
            </a:r>
            <a:endParaRPr lang="en-US" sz="5400" b="1" spc="449" dirty="0">
              <a:solidFill>
                <a:srgbClr val="3C3333"/>
              </a:solidFill>
              <a:latin typeface="Source Han Sans JP Heavy"/>
              <a:ea typeface="Source Han Sans JP Heavy"/>
              <a:cs typeface="Source Han Sans JP Heavy"/>
              <a:sym typeface="Source Han Sans JP Heavy"/>
            </a:endParaRP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4EC4D0C0-D027-9872-8548-249A9758B4E5}"/>
              </a:ext>
            </a:extLst>
          </p:cNvPr>
          <p:cNvGrpSpPr/>
          <p:nvPr/>
        </p:nvGrpSpPr>
        <p:grpSpPr>
          <a:xfrm>
            <a:off x="3142796" y="2978672"/>
            <a:ext cx="11564734" cy="5516970"/>
            <a:chOff x="3018413" y="2826272"/>
            <a:chExt cx="11564734" cy="5516970"/>
          </a:xfrm>
        </p:grpSpPr>
        <p:sp>
          <p:nvSpPr>
            <p:cNvPr id="17" name="四角形: 角を丸くする 16">
              <a:extLst>
                <a:ext uri="{FF2B5EF4-FFF2-40B4-BE49-F238E27FC236}">
                  <a16:creationId xmlns:a16="http://schemas.microsoft.com/office/drawing/2014/main" id="{97E5F39C-5CEF-8888-6C1F-A2DCCB07CFDC}"/>
                </a:ext>
              </a:extLst>
            </p:cNvPr>
            <p:cNvSpPr>
              <a:spLocks/>
            </p:cNvSpPr>
            <p:nvPr/>
          </p:nvSpPr>
          <p:spPr>
            <a:xfrm>
              <a:off x="3018413" y="2826272"/>
              <a:ext cx="11342380" cy="551697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1E46DF99-2981-3A44-2400-F1178C4781D9}"/>
                </a:ext>
              </a:extLst>
            </p:cNvPr>
            <p:cNvSpPr txBox="1"/>
            <p:nvPr/>
          </p:nvSpPr>
          <p:spPr>
            <a:xfrm>
              <a:off x="8652036" y="4034913"/>
              <a:ext cx="4286925" cy="4697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ja-JP" altLang="en-US" sz="4000" spc="375" dirty="0">
                  <a:solidFill>
                    <a:srgbClr val="4D4B4B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・</a:t>
              </a:r>
              <a:r>
                <a:rPr lang="en-US" altLang="ja-JP" sz="4000" spc="375" dirty="0">
                  <a:solidFill>
                    <a:srgbClr val="4D4B4B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In Japan</a:t>
              </a:r>
              <a:endParaRPr lang="en-US" sz="40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93A8F1D5-E119-ED28-6619-4276638E47B6}"/>
                </a:ext>
              </a:extLst>
            </p:cNvPr>
            <p:cNvSpPr txBox="1"/>
            <p:nvPr/>
          </p:nvSpPr>
          <p:spPr>
            <a:xfrm>
              <a:off x="8925163" y="4859570"/>
              <a:ext cx="565798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 dirty="0"/>
                <a:t>・</a:t>
              </a:r>
              <a:r>
                <a:rPr kumimoji="1" lang="en-US" altLang="ja-JP" sz="4400" dirty="0"/>
                <a:t>long-term employment at a single company is common.</a:t>
              </a:r>
              <a:endParaRPr kumimoji="1" lang="ja-JP" altLang="en-US" sz="4400" dirty="0"/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FF855B00-B3CE-9DB2-AF7F-EC512D6908A9}"/>
              </a:ext>
            </a:extLst>
          </p:cNvPr>
          <p:cNvGrpSpPr/>
          <p:nvPr/>
        </p:nvGrpSpPr>
        <p:grpSpPr>
          <a:xfrm>
            <a:off x="3458180" y="4187313"/>
            <a:ext cx="5591366" cy="2733436"/>
            <a:chOff x="3458180" y="4187313"/>
            <a:chExt cx="5591366" cy="2733436"/>
          </a:xfrm>
        </p:grpSpPr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352C8C2B-EF4C-E6A3-4018-4A1BE29D45E7}"/>
                </a:ext>
              </a:extLst>
            </p:cNvPr>
            <p:cNvSpPr txBox="1"/>
            <p:nvPr/>
          </p:nvSpPr>
          <p:spPr>
            <a:xfrm>
              <a:off x="3867145" y="4797091"/>
              <a:ext cx="518240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 dirty="0"/>
                <a:t>・</a:t>
              </a:r>
              <a:r>
                <a:rPr kumimoji="1" lang="en-US" altLang="ja-JP" sz="4400" dirty="0"/>
                <a:t>it is a standard career strategy to change workplaces.</a:t>
              </a:r>
              <a:endParaRPr kumimoji="1" lang="ja-JP" altLang="en-US" sz="4400" dirty="0"/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DA763C71-7980-C86E-3FA1-5FB4DF927D9D}"/>
                </a:ext>
              </a:extLst>
            </p:cNvPr>
            <p:cNvSpPr txBox="1"/>
            <p:nvPr/>
          </p:nvSpPr>
          <p:spPr>
            <a:xfrm>
              <a:off x="3458180" y="4187313"/>
              <a:ext cx="4286925" cy="4697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ja-JP" altLang="en-US" sz="4000" spc="375" dirty="0">
                  <a:solidFill>
                    <a:srgbClr val="4D4B4B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・</a:t>
              </a:r>
              <a:r>
                <a:rPr lang="en-US" altLang="ja-JP" sz="4000" spc="375" dirty="0">
                  <a:solidFill>
                    <a:srgbClr val="4D4B4B"/>
                  </a:solidFill>
                  <a:latin typeface="Source Han Sans JP Bold"/>
                  <a:ea typeface="Source Han Sans JP Bold"/>
                  <a:cs typeface="Source Han Sans JP Bold"/>
                  <a:sym typeface="Source Han Sans JP Bold"/>
                </a:rPr>
                <a:t>In Overseas</a:t>
              </a:r>
              <a:endParaRPr lang="en-US" sz="4000" spc="375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endParaRPr>
            </a:p>
          </p:txBody>
        </p:sp>
      </p:grp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D6463419-FB02-8C47-00B7-238F650551A5}"/>
              </a:ext>
            </a:extLst>
          </p:cNvPr>
          <p:cNvCxnSpPr>
            <a:cxnSpLocks/>
          </p:cNvCxnSpPr>
          <p:nvPr/>
        </p:nvCxnSpPr>
        <p:spPr>
          <a:xfrm>
            <a:off x="8686800" y="3368399"/>
            <a:ext cx="0" cy="47375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26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6" descr="620点を超える起業家 日本人のイラスト素材、ロイヤリティフリーのベクター素材グラフィックスとクリップアート - iStock | 経営者,  ビジネスマン, パソコン 日本人">
            <a:extLst>
              <a:ext uri="{FF2B5EF4-FFF2-40B4-BE49-F238E27FC236}">
                <a16:creationId xmlns:a16="http://schemas.microsoft.com/office/drawing/2014/main" id="{8BDBAADA-1491-B419-AD9B-7EBC55AEE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460" y="6940325"/>
            <a:ext cx="6187070" cy="31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/>
          <p:cNvSpPr/>
          <p:nvPr/>
        </p:nvSpPr>
        <p:spPr>
          <a:xfrm>
            <a:off x="735753" y="881854"/>
            <a:ext cx="585894" cy="293692"/>
          </a:xfrm>
          <a:custGeom>
            <a:avLst/>
            <a:gdLst/>
            <a:ahLst/>
            <a:cxnLst/>
            <a:rect l="l" t="t" r="r" b="b"/>
            <a:pathLst>
              <a:path w="585894" h="293692">
                <a:moveTo>
                  <a:pt x="0" y="0"/>
                </a:moveTo>
                <a:lnTo>
                  <a:pt x="585894" y="0"/>
                </a:lnTo>
                <a:lnTo>
                  <a:pt x="585894" y="293692"/>
                </a:lnTo>
                <a:lnTo>
                  <a:pt x="0" y="29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257802" y="4064489"/>
            <a:ext cx="1803981" cy="46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781" b="1" spc="139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Client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9436" y="5959586"/>
            <a:ext cx="1803981" cy="96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781" b="1" spc="139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KOTO</a:t>
            </a:r>
          </a:p>
          <a:p>
            <a:pPr algn="ctr">
              <a:lnSpc>
                <a:spcPts val="3894"/>
              </a:lnSpc>
            </a:pPr>
            <a:r>
              <a:rPr lang="en-US" sz="2781" b="1" spc="139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Creative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159952-FB40-27CB-B41C-371F7903A59E}"/>
              </a:ext>
            </a:extLst>
          </p:cNvPr>
          <p:cNvSpPr txBox="1"/>
          <p:nvPr/>
        </p:nvSpPr>
        <p:spPr>
          <a:xfrm>
            <a:off x="17561234" y="964561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Source Han Sans JP Heavy" panose="020B0600070205080204" charset="-128"/>
                <a:ea typeface="Source Han Sans JP Heavy" panose="020B0600070205080204" charset="-128"/>
              </a:rPr>
              <a:t>07</a:t>
            </a:r>
            <a:endParaRPr kumimoji="1" lang="ja-JP" altLang="en-US" sz="2000" dirty="0">
              <a:latin typeface="Source Han Sans JP Heavy" panose="020B0600070205080204" charset="-128"/>
              <a:ea typeface="Source Han Sans JP Heavy" panose="020B0600070205080204" charset="-128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9213248-9CCB-0AB1-98BB-F785C68E26BB}"/>
              </a:ext>
            </a:extLst>
          </p:cNvPr>
          <p:cNvSpPr txBox="1"/>
          <p:nvPr/>
        </p:nvSpPr>
        <p:spPr>
          <a:xfrm>
            <a:off x="1397847" y="-5052"/>
            <a:ext cx="7337595" cy="1346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altLang="ja-JP" sz="4000" b="1" dirty="0"/>
              <a:t>The rate of establishing a company</a:t>
            </a:r>
            <a:endParaRPr lang="en-US" sz="4000" b="1" spc="449" dirty="0">
              <a:solidFill>
                <a:srgbClr val="3C3333"/>
              </a:solidFill>
              <a:latin typeface="Source Han Sans JP Heavy"/>
              <a:ea typeface="Source Han Sans JP Heavy"/>
              <a:cs typeface="Source Han Sans JP Heavy"/>
              <a:sym typeface="Source Han Sans JP Heavy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E9FEDEB0-9275-2C2C-5BDD-0BAB40A8C546}"/>
              </a:ext>
            </a:extLst>
          </p:cNvPr>
          <p:cNvSpPr txBox="1"/>
          <p:nvPr/>
        </p:nvSpPr>
        <p:spPr>
          <a:xfrm>
            <a:off x="12520169" y="2651864"/>
            <a:ext cx="5310631" cy="2056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60"/>
              </a:lnSpc>
            </a:pPr>
            <a:r>
              <a:rPr lang="en-US" altLang="ja-JP" sz="4000" dirty="0"/>
              <a:t>Japan is about 5%.</a:t>
            </a:r>
          </a:p>
          <a:p>
            <a:pPr algn="just">
              <a:lnSpc>
                <a:spcPts val="3960"/>
              </a:lnSpc>
            </a:pPr>
            <a:r>
              <a:rPr lang="en-US" altLang="ja-JP" sz="4000" dirty="0"/>
              <a:t> </a:t>
            </a:r>
          </a:p>
          <a:p>
            <a:pPr algn="just">
              <a:lnSpc>
                <a:spcPts val="3960"/>
              </a:lnSpc>
            </a:pPr>
            <a:r>
              <a:rPr lang="en-US" altLang="ja-JP" sz="4000" dirty="0"/>
              <a:t>America is about 9%.</a:t>
            </a:r>
          </a:p>
          <a:p>
            <a:pPr algn="just">
              <a:lnSpc>
                <a:spcPts val="3960"/>
              </a:lnSpc>
            </a:pPr>
            <a:endParaRPr lang="en-US" sz="4000" spc="330" dirty="0">
              <a:solidFill>
                <a:srgbClr val="4D4B4B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pic>
        <p:nvPicPr>
          <p:cNvPr id="18" name="コンテンツ プレースホルダー 6">
            <a:extLst>
              <a:ext uri="{FF2B5EF4-FFF2-40B4-BE49-F238E27FC236}">
                <a16:creationId xmlns:a16="http://schemas.microsoft.com/office/drawing/2014/main" id="{A1539B34-6B97-6362-52F6-8D58C03E54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4" r="-2" b="-2"/>
          <a:stretch>
            <a:fillRect/>
          </a:stretch>
        </p:blipFill>
        <p:spPr>
          <a:xfrm>
            <a:off x="457200" y="2171700"/>
            <a:ext cx="11310405" cy="5514975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EC3C97D-9C6C-E733-2289-D5E8D1964937}"/>
              </a:ext>
            </a:extLst>
          </p:cNvPr>
          <p:cNvGrpSpPr/>
          <p:nvPr/>
        </p:nvGrpSpPr>
        <p:grpSpPr>
          <a:xfrm>
            <a:off x="11985254" y="4929187"/>
            <a:ext cx="5303315" cy="2771775"/>
            <a:chOff x="11985254" y="4929187"/>
            <a:chExt cx="5303315" cy="2771775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186EDC97-DA23-42A9-ABFF-92DB40170BA2}"/>
                </a:ext>
              </a:extLst>
            </p:cNvPr>
            <p:cNvSpPr>
              <a:spLocks/>
            </p:cNvSpPr>
            <p:nvPr/>
          </p:nvSpPr>
          <p:spPr>
            <a:xfrm>
              <a:off x="11985254" y="4929187"/>
              <a:ext cx="4950626" cy="277177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EF04CAE4-14AA-D2CF-B712-371DCFF95F4B}"/>
                </a:ext>
              </a:extLst>
            </p:cNvPr>
            <p:cNvSpPr txBox="1"/>
            <p:nvPr/>
          </p:nvSpPr>
          <p:spPr>
            <a:xfrm>
              <a:off x="12110303" y="5411808"/>
              <a:ext cx="5178266" cy="20567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960"/>
                </a:lnSpc>
              </a:pPr>
              <a:r>
                <a:rPr lang="en-US" altLang="ja-JP" sz="4000" dirty="0"/>
                <a:t>Japan is about 0.4%.</a:t>
              </a:r>
            </a:p>
            <a:p>
              <a:pPr algn="just">
                <a:lnSpc>
                  <a:spcPts val="3960"/>
                </a:lnSpc>
              </a:pPr>
              <a:r>
                <a:rPr lang="en-US" altLang="ja-JP" sz="4000" dirty="0"/>
                <a:t> </a:t>
              </a:r>
            </a:p>
            <a:p>
              <a:pPr algn="just">
                <a:lnSpc>
                  <a:spcPts val="3960"/>
                </a:lnSpc>
              </a:pPr>
              <a:r>
                <a:rPr lang="en-US" altLang="ja-JP" sz="4000" dirty="0"/>
                <a:t>Germany is about 0.8%</a:t>
              </a:r>
            </a:p>
            <a:p>
              <a:pPr algn="just">
                <a:lnSpc>
                  <a:spcPts val="3960"/>
                </a:lnSpc>
              </a:pPr>
              <a:endParaRPr lang="en-US" sz="4000" spc="330" dirty="0">
                <a:solidFill>
                  <a:srgbClr val="4D4B4B"/>
                </a:solidFill>
                <a:latin typeface="Source Han Sans JP"/>
                <a:ea typeface="Source Han Sans JP"/>
                <a:cs typeface="Source Han Sans JP"/>
                <a:sym typeface="Source Han Sans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934200" y="4187031"/>
            <a:ext cx="9142593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1" spc="899" dirty="0">
                <a:solidFill>
                  <a:srgbClr val="4D4B4B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6758" y="3405982"/>
            <a:ext cx="52837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3C3333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03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6390458" y="3652837"/>
            <a:ext cx="0" cy="2981325"/>
          </a:xfrm>
          <a:prstGeom prst="line">
            <a:avLst/>
          </a:prstGeom>
          <a:ln w="19050" cap="flat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181</Words>
  <Application>Microsoft Office PowerPoint</Application>
  <PresentationFormat>ユーザー設定</PresentationFormat>
  <Paragraphs>57</Paragraphs>
  <Slides>9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Source Han Sans JP Heavy</vt:lpstr>
      <vt:lpstr>Calibri</vt:lpstr>
      <vt:lpstr>游ゴシック</vt:lpstr>
      <vt:lpstr>Source Han Sans JP Bold</vt:lpstr>
      <vt:lpstr>Source Han Sans JP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 モノトーン シンプル スタイリッシュ 会社説明 プレゼンテーション</dc:title>
  <cp:lastModifiedBy>今村 優斗(sj0104ks)</cp:lastModifiedBy>
  <cp:revision>2</cp:revision>
  <dcterms:created xsi:type="dcterms:W3CDTF">2006-08-16T00:00:00Z</dcterms:created>
  <dcterms:modified xsi:type="dcterms:W3CDTF">2025-06-26T16:43:02Z</dcterms:modified>
  <dc:identifier>DAGrdhgJHiQ</dc:identifier>
</cp:coreProperties>
</file>